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4" r:id="rId8"/>
    <p:sldId id="263" r:id="rId9"/>
    <p:sldId id="262" r:id="rId10"/>
    <p:sldId id="265" r:id="rId11"/>
    <p:sldId id="266" r:id="rId12"/>
    <p:sldId id="267"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19" name="Espace réservé du pied de page 18"/>
          <p:cNvSpPr>
            <a:spLocks noGrp="1"/>
          </p:cNvSpPr>
          <p:nvPr>
            <p:ph type="ftr" sz="quarter" idx="11"/>
          </p:nvPr>
        </p:nvSpPr>
        <p:spPr/>
        <p:txBody>
          <a:bodyPr/>
          <a:lstStyle/>
          <a:p>
            <a:endParaRPr lang="fr-FR" dirty="0"/>
          </a:p>
        </p:txBody>
      </p:sp>
      <p:sp>
        <p:nvSpPr>
          <p:cNvPr id="27" name="Espace réservé du numéro de diapositive 26"/>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a:xfrm>
            <a:off x="8077200" y="6356350"/>
            <a:ext cx="609600" cy="365125"/>
          </a:xfrm>
        </p:spPr>
        <p:txBody>
          <a:bodyPr/>
          <a:lstStyle/>
          <a:p>
            <a:fld id="{54ECE11D-0E7C-4333-83DF-2BBEB4152E68}" type="slidenum">
              <a:rPr lang="fr-FR" smtClean="0"/>
              <a:pPr/>
              <a:t>‹N°›</a:t>
            </a:fld>
            <a:endParaRPr lang="fr-FR" dirty="0"/>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dirty="0"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49B97F9-EA1D-47DB-9E93-3234BF457349}" type="datetimeFigureOut">
              <a:rPr lang="fr-FR" smtClean="0"/>
              <a:pPr/>
              <a:t>28/02/2011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4ECE11D-0E7C-4333-83DF-2BBEB4152E68}"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49B97F9-EA1D-47DB-9E93-3234BF457349}" type="datetimeFigureOut">
              <a:rPr lang="fr-FR" smtClean="0"/>
              <a:pPr/>
              <a:t>28/02/2011</a:t>
            </a:fld>
            <a:endParaRPr lang="fr-FR" dirty="0"/>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dirty="0"/>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4ECE11D-0E7C-4333-83DF-2BBEB4152E68}" type="slidenum">
              <a:rPr lang="fr-FR" smtClean="0"/>
              <a:pPr/>
              <a:t>‹N°›</a:t>
            </a:fld>
            <a:endParaRPr lang="fr-FR" dirty="0"/>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BOUYGUES</a:t>
            </a:r>
            <a:endParaRPr lang="fr-FR" dirty="0"/>
          </a:p>
        </p:txBody>
      </p:sp>
      <p:sp>
        <p:nvSpPr>
          <p:cNvPr id="3" name="Sous-titre 2"/>
          <p:cNvSpPr>
            <a:spLocks noGrp="1"/>
          </p:cNvSpPr>
          <p:nvPr>
            <p:ph type="subTitle" idx="1"/>
          </p:nvPr>
        </p:nvSpPr>
        <p:spPr/>
        <p:txBody>
          <a:bodyPr/>
          <a:lstStyle/>
          <a:p>
            <a:r>
              <a:rPr lang="fr-FR" dirty="0" smtClean="0"/>
              <a:t>Analyse du groupe</a:t>
            </a:r>
            <a:endParaRPr lang="fr-FR"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général du groupe</a:t>
            </a:r>
            <a:endParaRPr lang="fr-FR" dirty="0"/>
          </a:p>
        </p:txBody>
      </p:sp>
      <p:sp>
        <p:nvSpPr>
          <p:cNvPr id="3" name="Espace réservé du contenu 2"/>
          <p:cNvSpPr>
            <a:spLocks noGrp="1"/>
          </p:cNvSpPr>
          <p:nvPr>
            <p:ph idx="1"/>
          </p:nvPr>
        </p:nvSpPr>
        <p:spPr/>
        <p:txBody>
          <a:bodyPr/>
          <a:lstStyle/>
          <a:p>
            <a:r>
              <a:rPr lang="fr-FR" dirty="0" smtClean="0"/>
              <a:t>Découpé en 3 secteurs d’activités:</a:t>
            </a:r>
          </a:p>
          <a:p>
            <a:pPr lvl="2"/>
            <a:r>
              <a:rPr lang="fr-FR" dirty="0" smtClean="0"/>
              <a:t>Construction:</a:t>
            </a:r>
          </a:p>
          <a:p>
            <a:pPr lvl="3"/>
            <a:r>
              <a:rPr lang="fr-FR" dirty="0" smtClean="0"/>
              <a:t>BTP</a:t>
            </a:r>
          </a:p>
          <a:p>
            <a:pPr lvl="3"/>
            <a:r>
              <a:rPr lang="fr-FR" dirty="0" smtClean="0"/>
              <a:t>Bouygues Immobilier</a:t>
            </a:r>
          </a:p>
          <a:p>
            <a:pPr lvl="3"/>
            <a:r>
              <a:rPr lang="fr-FR" dirty="0" smtClean="0"/>
              <a:t>Colas</a:t>
            </a:r>
          </a:p>
          <a:p>
            <a:pPr lvl="2"/>
            <a:r>
              <a:rPr lang="fr-FR" dirty="0" smtClean="0"/>
              <a:t>Télécoms  et Médias:</a:t>
            </a:r>
          </a:p>
          <a:p>
            <a:pPr lvl="3"/>
            <a:r>
              <a:rPr lang="fr-FR" dirty="0" smtClean="0"/>
              <a:t>TF1</a:t>
            </a:r>
          </a:p>
          <a:p>
            <a:pPr lvl="3"/>
            <a:r>
              <a:rPr lang="fr-FR" dirty="0" smtClean="0"/>
              <a:t>Bouygues Télécoms</a:t>
            </a:r>
          </a:p>
          <a:p>
            <a:pPr lvl="2"/>
            <a:r>
              <a:rPr lang="fr-FR" dirty="0" smtClean="0"/>
              <a:t>Energie – Transports:</a:t>
            </a:r>
          </a:p>
          <a:p>
            <a:pPr lvl="3"/>
            <a:r>
              <a:rPr lang="fr-FR" dirty="0" err="1" smtClean="0"/>
              <a:t>Alstom</a:t>
            </a:r>
            <a:endParaRPr lang="fr-FR" dirty="0"/>
          </a:p>
        </p:txBody>
      </p:sp>
      <p:pic>
        <p:nvPicPr>
          <p:cNvPr id="1026" name="Picture 2"/>
          <p:cNvPicPr>
            <a:picLocks noChangeAspect="1" noChangeArrowheads="1"/>
          </p:cNvPicPr>
          <p:nvPr/>
        </p:nvPicPr>
        <p:blipFill>
          <a:blip r:embed="rId2" cstate="print"/>
          <a:srcRect/>
          <a:stretch>
            <a:fillRect/>
          </a:stretch>
        </p:blipFill>
        <p:spPr bwMode="auto">
          <a:xfrm>
            <a:off x="5868144" y="2276872"/>
            <a:ext cx="2803138" cy="332002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Matrice A.D. </a:t>
            </a:r>
            <a:r>
              <a:rPr lang="fr-FR" dirty="0" err="1" smtClean="0"/>
              <a:t>Little</a:t>
            </a:r>
            <a:endParaRPr lang="fr-FR" dirty="0"/>
          </a:p>
        </p:txBody>
      </p:sp>
      <p:pic>
        <p:nvPicPr>
          <p:cNvPr id="6" name="Image 5" descr="matrice_adl.png"/>
          <p:cNvPicPr>
            <a:picLocks noChangeAspect="1"/>
          </p:cNvPicPr>
          <p:nvPr/>
        </p:nvPicPr>
        <p:blipFill>
          <a:blip r:embed="rId2" cstate="print"/>
          <a:stretch>
            <a:fillRect/>
          </a:stretch>
        </p:blipFill>
        <p:spPr>
          <a:xfrm>
            <a:off x="251519" y="1772816"/>
            <a:ext cx="8758531" cy="4680520"/>
          </a:xfrm>
          <a:prstGeom prst="rect">
            <a:avLst/>
          </a:prstGeom>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tf1.jpg"/>
          <p:cNvPicPr>
            <a:picLocks noChangeAspect="1"/>
          </p:cNvPicPr>
          <p:nvPr/>
        </p:nvPicPr>
        <p:blipFill>
          <a:blip r:embed="rId2" cstate="print"/>
          <a:stretch>
            <a:fillRect/>
          </a:stretch>
        </p:blipFill>
        <p:spPr>
          <a:xfrm>
            <a:off x="611560" y="3429000"/>
            <a:ext cx="2438400" cy="1005840"/>
          </a:xfrm>
          <a:prstGeom prst="rect">
            <a:avLst/>
          </a:prstGeom>
        </p:spPr>
      </p:pic>
      <p:sp>
        <p:nvSpPr>
          <p:cNvPr id="2" name="Titre 1"/>
          <p:cNvSpPr>
            <a:spLocks noGrp="1"/>
          </p:cNvSpPr>
          <p:nvPr>
            <p:ph type="title"/>
          </p:nvPr>
        </p:nvSpPr>
        <p:spPr/>
        <p:txBody>
          <a:bodyPr/>
          <a:lstStyle/>
          <a:p>
            <a:r>
              <a:rPr lang="fr-FR" dirty="0" smtClean="0"/>
              <a:t>Matrice A.D. </a:t>
            </a:r>
            <a:r>
              <a:rPr lang="fr-FR" dirty="0" err="1" smtClean="0"/>
              <a:t>Little</a:t>
            </a:r>
            <a:endParaRPr lang="fr-FR" dirty="0"/>
          </a:p>
        </p:txBody>
      </p:sp>
      <p:sp>
        <p:nvSpPr>
          <p:cNvPr id="3" name="Espace réservé du contenu 2"/>
          <p:cNvSpPr>
            <a:spLocks noGrp="1"/>
          </p:cNvSpPr>
          <p:nvPr>
            <p:ph idx="1"/>
          </p:nvPr>
        </p:nvSpPr>
        <p:spPr/>
        <p:txBody>
          <a:bodyPr>
            <a:normAutofit fontScale="85000" lnSpcReduction="10000"/>
          </a:bodyPr>
          <a:lstStyle/>
          <a:p>
            <a:r>
              <a:rPr lang="fr-FR" i="1" u="sng" dirty="0" smtClean="0"/>
              <a:t>Bouygues Construction</a:t>
            </a:r>
            <a:r>
              <a:rPr lang="fr-FR" dirty="0" smtClean="0"/>
              <a:t>: concurrent </a:t>
            </a:r>
          </a:p>
          <a:p>
            <a:pPr>
              <a:buNone/>
            </a:pPr>
            <a:r>
              <a:rPr lang="fr-FR" dirty="0" smtClean="0"/>
              <a:t>unique (Vinci). Ils se partagent le marché</a:t>
            </a:r>
          </a:p>
          <a:p>
            <a:pPr>
              <a:buNone/>
            </a:pPr>
            <a:r>
              <a:rPr lang="fr-FR" dirty="0" smtClean="0"/>
              <a:t>aussi bien en France qu’à l’international.</a:t>
            </a:r>
          </a:p>
          <a:p>
            <a:pPr>
              <a:buNone/>
            </a:pPr>
            <a:endParaRPr lang="fr-FR" dirty="0" smtClean="0"/>
          </a:p>
          <a:p>
            <a:pPr>
              <a:buNone/>
            </a:pPr>
            <a:r>
              <a:rPr lang="fr-FR" dirty="0" smtClean="0"/>
              <a:t>				</a:t>
            </a:r>
            <a:r>
              <a:rPr lang="fr-FR" i="1" u="sng" dirty="0" smtClean="0"/>
              <a:t>TF1</a:t>
            </a:r>
            <a:r>
              <a:rPr lang="fr-FR" dirty="0" smtClean="0"/>
              <a:t>: premier groupe privée de télévision 			française. Il a vu sa part d'audience passer de 			26,3% à 25,5%  entre avril et mai. Un fort 			recul qui s'est fait au profit de la TNT.</a:t>
            </a:r>
          </a:p>
          <a:p>
            <a:endParaRPr lang="fr-FR" dirty="0" smtClean="0"/>
          </a:p>
          <a:p>
            <a:r>
              <a:rPr lang="fr-FR" i="1" u="sng" dirty="0" smtClean="0"/>
              <a:t>Bouygues Télécoms</a:t>
            </a:r>
            <a:r>
              <a:rPr lang="fr-FR" dirty="0" smtClean="0"/>
              <a:t>: 17,95% des parts de </a:t>
            </a:r>
          </a:p>
          <a:p>
            <a:pPr>
              <a:buNone/>
            </a:pPr>
            <a:r>
              <a:rPr lang="fr-FR" dirty="0" smtClean="0"/>
              <a:t>marchés des opérateurs mobiles en </a:t>
            </a:r>
          </a:p>
          <a:p>
            <a:pPr>
              <a:buNone/>
            </a:pPr>
            <a:r>
              <a:rPr lang="fr-FR" dirty="0" smtClean="0"/>
              <a:t>France en 2009. Derrière SFR et Orange.</a:t>
            </a:r>
            <a:endParaRPr lang="fr-FR" dirty="0"/>
          </a:p>
        </p:txBody>
      </p:sp>
      <p:pic>
        <p:nvPicPr>
          <p:cNvPr id="4" name="Image 3" descr="bouygues-construction.jpg"/>
          <p:cNvPicPr>
            <a:picLocks noChangeAspect="1"/>
          </p:cNvPicPr>
          <p:nvPr/>
        </p:nvPicPr>
        <p:blipFill>
          <a:blip r:embed="rId3" cstate="print">
            <a:lum/>
          </a:blip>
          <a:stretch>
            <a:fillRect/>
          </a:stretch>
        </p:blipFill>
        <p:spPr>
          <a:xfrm>
            <a:off x="6228184" y="1844824"/>
            <a:ext cx="2376264" cy="1212161"/>
          </a:xfrm>
          <a:prstGeom prst="rect">
            <a:avLst/>
          </a:prstGeom>
        </p:spPr>
      </p:pic>
      <p:pic>
        <p:nvPicPr>
          <p:cNvPr id="6" name="Image 5" descr="101006_bouygues_00.png"/>
          <p:cNvPicPr>
            <a:picLocks noChangeAspect="1"/>
          </p:cNvPicPr>
          <p:nvPr/>
        </p:nvPicPr>
        <p:blipFill>
          <a:blip r:embed="rId4" cstate="print"/>
          <a:stretch>
            <a:fillRect/>
          </a:stretch>
        </p:blipFill>
        <p:spPr>
          <a:xfrm>
            <a:off x="5796136" y="5051916"/>
            <a:ext cx="2771800" cy="1137365"/>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PEST(EL) de TF1</a:t>
            </a:r>
            <a:endParaRPr lang="fr-FR" dirty="0"/>
          </a:p>
        </p:txBody>
      </p:sp>
      <p:sp>
        <p:nvSpPr>
          <p:cNvPr id="3" name="Espace réservé du contenu 2"/>
          <p:cNvSpPr>
            <a:spLocks noGrp="1"/>
          </p:cNvSpPr>
          <p:nvPr>
            <p:ph idx="1"/>
          </p:nvPr>
        </p:nvSpPr>
        <p:spPr/>
        <p:txBody>
          <a:bodyPr>
            <a:normAutofit fontScale="70000" lnSpcReduction="20000"/>
          </a:bodyPr>
          <a:lstStyle/>
          <a:p>
            <a:r>
              <a:rPr lang="fr-FR" b="1" dirty="0" smtClean="0">
                <a:solidFill>
                  <a:schemeClr val="accent2"/>
                </a:solidFill>
              </a:rPr>
              <a:t>ENVIRONNEMENT POLITICO-LEGAL:</a:t>
            </a:r>
          </a:p>
          <a:p>
            <a:pPr>
              <a:buNone/>
            </a:pPr>
            <a:r>
              <a:rPr lang="fr-FR" b="1" dirty="0" smtClean="0">
                <a:solidFill>
                  <a:schemeClr val="accent2"/>
                </a:solidFill>
              </a:rPr>
              <a:t> </a:t>
            </a:r>
          </a:p>
          <a:p>
            <a:r>
              <a:rPr lang="fr-FR" dirty="0" smtClean="0"/>
              <a:t>Les différentes lois de 1981 et 1982 relatives à l’essor de la diffusion télévisuelle imposent de les faire respecter  par  le Conseil Supérieur de l’Audiovisuel (CSA) qui est chargé de faire respecter la législation ainsi que l’honnêteté et la rigueur de l’information. Celles-ci ont été modernisées pour intégrer la protection de la télévision personnelle et la télévision haute définition.</a:t>
            </a:r>
          </a:p>
          <a:p>
            <a:pPr>
              <a:buNone/>
            </a:pPr>
            <a:endParaRPr lang="fr-FR" dirty="0" smtClean="0"/>
          </a:p>
          <a:p>
            <a:r>
              <a:rPr lang="fr-FR" dirty="0" smtClean="0"/>
              <a:t>Le décret du 27 mars 1992 fixe les obligations des éditeurs de services de télévision en matière de publicité, de parrainage et de télé-achat ; il rappelle aussi un certain nombre de règles déontologiques qui doivent être appliquées à l’ensemble de la filière publicitaire (non-discrimination, protection de l’environnement…). </a:t>
            </a:r>
          </a:p>
          <a:p>
            <a:pPr>
              <a:buNone/>
            </a:pPr>
            <a:endParaRPr lang="fr-FR" b="1" i="1" dirty="0" smtClean="0"/>
          </a:p>
          <a:p>
            <a:r>
              <a:rPr lang="fr-FR" dirty="0" smtClean="0"/>
              <a:t>En ce qui concerne les diffusions, la législation fixe, un nombre maximal de 192 films cinématographiques par an, une obligation de diffuser 1 000 heures de programmes jeunesses et 800 heures de journaux télévisés…</a:t>
            </a:r>
          </a:p>
          <a:p>
            <a:endParaRPr lang="fr-FR" dirty="0" smtClean="0"/>
          </a:p>
        </p:txBody>
      </p:sp>
      <p:pic>
        <p:nvPicPr>
          <p:cNvPr id="4" name="Image 3" descr="tf1.jpg"/>
          <p:cNvPicPr>
            <a:picLocks noChangeAspect="1"/>
          </p:cNvPicPr>
          <p:nvPr/>
        </p:nvPicPr>
        <p:blipFill>
          <a:blip r:embed="rId2" cstate="print"/>
          <a:stretch>
            <a:fillRect/>
          </a:stretch>
        </p:blipFill>
        <p:spPr>
          <a:xfrm>
            <a:off x="7020272" y="404664"/>
            <a:ext cx="1800200" cy="7425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PEST(EL) de TF1</a:t>
            </a:r>
            <a:endParaRPr lang="fr-FR" dirty="0"/>
          </a:p>
        </p:txBody>
      </p:sp>
      <p:sp>
        <p:nvSpPr>
          <p:cNvPr id="3" name="Espace réservé du contenu 2"/>
          <p:cNvSpPr>
            <a:spLocks noGrp="1"/>
          </p:cNvSpPr>
          <p:nvPr>
            <p:ph idx="1"/>
          </p:nvPr>
        </p:nvSpPr>
        <p:spPr/>
        <p:txBody>
          <a:bodyPr>
            <a:normAutofit fontScale="77500" lnSpcReduction="20000"/>
          </a:bodyPr>
          <a:lstStyle/>
          <a:p>
            <a:r>
              <a:rPr lang="fr-FR" b="1" dirty="0" smtClean="0">
                <a:solidFill>
                  <a:schemeClr val="accent2"/>
                </a:solidFill>
              </a:rPr>
              <a:t>ENVIRONNEMENT ECONOMIQUE: </a:t>
            </a:r>
          </a:p>
          <a:p>
            <a:endParaRPr lang="fr-FR" dirty="0" smtClean="0"/>
          </a:p>
          <a:p>
            <a:r>
              <a:rPr lang="fr-FR" dirty="0" smtClean="0"/>
              <a:t>La redevance audiovisuelle distingue les chaînes publiques qui la perçoivent et celles qui ne la perçoivent pas. C’est pourtant un revenu considérable pour les chaînes de télévision ; par exemple elle représente 50 % des flux entrants chez France 2 et elle finance intégralement la chaîne TV5. </a:t>
            </a:r>
          </a:p>
          <a:p>
            <a:endParaRPr lang="fr-FR" dirty="0" smtClean="0"/>
          </a:p>
          <a:p>
            <a:r>
              <a:rPr lang="fr-FR" dirty="0" smtClean="0"/>
              <a:t>La redevance audiovisuelle a donc un impact important sur les choix stratégiques que vont devoir prendre les différentes chaînes. </a:t>
            </a:r>
          </a:p>
          <a:p>
            <a:endParaRPr lang="fr-FR" dirty="0" smtClean="0"/>
          </a:p>
          <a:p>
            <a:r>
              <a:rPr lang="fr-FR" dirty="0" smtClean="0"/>
              <a:t>La seconde source de financement des chaînes concerne les recettes publicitaires, donc si celles-ci ne sont pas suffisantes, c’est tout le secteur qui sera touché. Par exemple, durant les années 2001 à 2003, le marché publicitaire a eu des effets néfastes sur les groupes de médias. </a:t>
            </a:r>
          </a:p>
        </p:txBody>
      </p:sp>
      <p:pic>
        <p:nvPicPr>
          <p:cNvPr id="4" name="Image 3" descr="tf1.jpg"/>
          <p:cNvPicPr>
            <a:picLocks noChangeAspect="1"/>
          </p:cNvPicPr>
          <p:nvPr/>
        </p:nvPicPr>
        <p:blipFill>
          <a:blip r:embed="rId2" cstate="print"/>
          <a:stretch>
            <a:fillRect/>
          </a:stretch>
        </p:blipFill>
        <p:spPr>
          <a:xfrm>
            <a:off x="7020272" y="404664"/>
            <a:ext cx="1800200" cy="7425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PEST(EL) de TF1</a:t>
            </a:r>
            <a:endParaRPr lang="fr-FR" dirty="0"/>
          </a:p>
        </p:txBody>
      </p:sp>
      <p:sp>
        <p:nvSpPr>
          <p:cNvPr id="3" name="Espace réservé du contenu 2"/>
          <p:cNvSpPr>
            <a:spLocks noGrp="1"/>
          </p:cNvSpPr>
          <p:nvPr>
            <p:ph idx="1"/>
          </p:nvPr>
        </p:nvSpPr>
        <p:spPr/>
        <p:txBody>
          <a:bodyPr>
            <a:normAutofit/>
          </a:bodyPr>
          <a:lstStyle/>
          <a:p>
            <a:r>
              <a:rPr lang="fr-FR" b="1" dirty="0" smtClean="0">
                <a:solidFill>
                  <a:schemeClr val="accent2"/>
                </a:solidFill>
              </a:rPr>
              <a:t>ENVIRONNEMENT SOCIAL: </a:t>
            </a:r>
          </a:p>
          <a:p>
            <a:endParaRPr lang="fr-FR" dirty="0" smtClean="0"/>
          </a:p>
          <a:p>
            <a:r>
              <a:rPr lang="fr-FR" dirty="0" smtClean="0"/>
              <a:t>L’environnement social est principalement relatif aux intermittents du spectacle. En effet, si les techniciens, les caméramans ou encore même les acteurs se mettent en grève et manifestent, c’est toute l’industrie audiovisuelle qui sera touchée, cela peut même aller jusqu’à l’interruption de prime time comme celui de la Star </a:t>
            </a:r>
            <a:r>
              <a:rPr lang="fr-FR" dirty="0" err="1" smtClean="0"/>
              <a:t>Academy</a:t>
            </a:r>
            <a:r>
              <a:rPr lang="fr-FR" dirty="0" smtClean="0"/>
              <a:t> 3 afin d’utiliser l’audimat pour clamer leurs revendications. </a:t>
            </a:r>
          </a:p>
          <a:p>
            <a:endParaRPr lang="fr-FR" dirty="0" smtClean="0"/>
          </a:p>
        </p:txBody>
      </p:sp>
      <p:pic>
        <p:nvPicPr>
          <p:cNvPr id="4" name="Image 3" descr="tf1.jpg"/>
          <p:cNvPicPr>
            <a:picLocks noChangeAspect="1"/>
          </p:cNvPicPr>
          <p:nvPr/>
        </p:nvPicPr>
        <p:blipFill>
          <a:blip r:embed="rId2" cstate="print"/>
          <a:stretch>
            <a:fillRect/>
          </a:stretch>
        </p:blipFill>
        <p:spPr>
          <a:xfrm>
            <a:off x="7020272" y="404664"/>
            <a:ext cx="1800200" cy="74258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PEST(EL) de TF1</a:t>
            </a:r>
            <a:endParaRPr lang="fr-FR" dirty="0"/>
          </a:p>
        </p:txBody>
      </p:sp>
      <p:sp>
        <p:nvSpPr>
          <p:cNvPr id="3" name="Espace réservé du contenu 2"/>
          <p:cNvSpPr>
            <a:spLocks noGrp="1"/>
          </p:cNvSpPr>
          <p:nvPr>
            <p:ph idx="1"/>
          </p:nvPr>
        </p:nvSpPr>
        <p:spPr/>
        <p:txBody>
          <a:bodyPr>
            <a:normAutofit/>
          </a:bodyPr>
          <a:lstStyle/>
          <a:p>
            <a:r>
              <a:rPr lang="fr-FR" b="1" dirty="0" smtClean="0">
                <a:solidFill>
                  <a:schemeClr val="accent2"/>
                </a:solidFill>
              </a:rPr>
              <a:t>ENVIRONNEMENT TECHNOLOGIQUE: </a:t>
            </a:r>
          </a:p>
          <a:p>
            <a:endParaRPr lang="fr-FR" dirty="0" smtClean="0"/>
          </a:p>
          <a:p>
            <a:r>
              <a:rPr lang="fr-FR" dirty="0" smtClean="0"/>
              <a:t>Nous sommes dans une période de bouleversement technologique où le multimédia ne cesse d’être amélioré. Ainsi, il est primordial pour les acteurs du secteur de la télévision de s’adapter rapidement aux évolutions technologiques pour ne pas se laisser dépasser par le marché (par exemple, la TNT intégrée aux téléviseurs).</a:t>
            </a:r>
          </a:p>
          <a:p>
            <a:endParaRPr lang="fr-FR" dirty="0" smtClean="0"/>
          </a:p>
        </p:txBody>
      </p:sp>
      <p:pic>
        <p:nvPicPr>
          <p:cNvPr id="4" name="Image 3" descr="tf1.jpg"/>
          <p:cNvPicPr>
            <a:picLocks noChangeAspect="1"/>
          </p:cNvPicPr>
          <p:nvPr/>
        </p:nvPicPr>
        <p:blipFill>
          <a:blip r:embed="rId2" cstate="print"/>
          <a:stretch>
            <a:fillRect/>
          </a:stretch>
        </p:blipFill>
        <p:spPr>
          <a:xfrm>
            <a:off x="7020272" y="404664"/>
            <a:ext cx="1800200" cy="74258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PEST(EL) de TF1</a:t>
            </a:r>
            <a:endParaRPr lang="fr-FR" dirty="0"/>
          </a:p>
        </p:txBody>
      </p:sp>
      <p:sp>
        <p:nvSpPr>
          <p:cNvPr id="3" name="Espace réservé du contenu 2"/>
          <p:cNvSpPr>
            <a:spLocks noGrp="1"/>
          </p:cNvSpPr>
          <p:nvPr>
            <p:ph idx="1"/>
          </p:nvPr>
        </p:nvSpPr>
        <p:spPr/>
        <p:txBody>
          <a:bodyPr>
            <a:normAutofit fontScale="85000" lnSpcReduction="10000"/>
          </a:bodyPr>
          <a:lstStyle/>
          <a:p>
            <a:r>
              <a:rPr lang="fr-FR" b="1" dirty="0" smtClean="0">
                <a:solidFill>
                  <a:schemeClr val="accent2"/>
                </a:solidFill>
              </a:rPr>
              <a:t>ENVIRONNEMENT ETHIQUE : </a:t>
            </a:r>
          </a:p>
          <a:p>
            <a:endParaRPr lang="fr-FR" dirty="0" smtClean="0"/>
          </a:p>
          <a:p>
            <a:r>
              <a:rPr lang="fr-FR" dirty="0" smtClean="0"/>
              <a:t>Les règles en matière d’éthique sont fixées par le CSA : elles concernent par exemple le contrôle des émissions enfantines par des psychologues, et aujourd’hui on voit de plus en plus de campagnes relatives à la protection de l’environnement et à la préservation des ressources naturelles, ou encore permettant de lutter contre la malbouffe.</a:t>
            </a:r>
          </a:p>
          <a:p>
            <a:pPr>
              <a:buNone/>
            </a:pPr>
            <a:endParaRPr lang="fr-FR" dirty="0" smtClean="0"/>
          </a:p>
          <a:p>
            <a:r>
              <a:rPr lang="fr-FR" dirty="0" smtClean="0"/>
              <a:t>Ainsi, certaines chaînes, à l’image de TF1, créent des services exclusivement chargés de contrôler en amont l’ensemble des programmes avant que ces derniers ne soient diffusés.</a:t>
            </a:r>
          </a:p>
          <a:p>
            <a:endParaRPr lang="fr-FR" dirty="0" smtClean="0"/>
          </a:p>
        </p:txBody>
      </p:sp>
      <p:pic>
        <p:nvPicPr>
          <p:cNvPr id="4" name="Image 3" descr="tf1.jpg"/>
          <p:cNvPicPr>
            <a:picLocks noChangeAspect="1"/>
          </p:cNvPicPr>
          <p:nvPr/>
        </p:nvPicPr>
        <p:blipFill>
          <a:blip r:embed="rId2" cstate="print"/>
          <a:stretch>
            <a:fillRect/>
          </a:stretch>
        </p:blipFill>
        <p:spPr>
          <a:xfrm>
            <a:off x="7020272" y="404664"/>
            <a:ext cx="1800200" cy="74258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Cycle de </a:t>
            </a:r>
            <a:r>
              <a:rPr lang="fr-FR" dirty="0" smtClean="0"/>
              <a:t>vie </a:t>
            </a:r>
            <a:r>
              <a:rPr lang="fr-FR" dirty="0" smtClean="0"/>
              <a:t>des </a:t>
            </a:r>
            <a:r>
              <a:rPr lang="fr-FR" dirty="0" smtClean="0"/>
              <a:t>produits</a:t>
            </a:r>
            <a:endParaRPr lang="fr-FR" dirty="0"/>
          </a:p>
        </p:txBody>
      </p:sp>
      <p:sp>
        <p:nvSpPr>
          <p:cNvPr id="5" name="Espace réservé du contenu 4"/>
          <p:cNvSpPr>
            <a:spLocks noGrp="1"/>
          </p:cNvSpPr>
          <p:nvPr>
            <p:ph idx="1"/>
          </p:nvPr>
        </p:nvSpPr>
        <p:spPr/>
        <p:txBody>
          <a:bodyPr/>
          <a:lstStyle/>
          <a:p>
            <a:r>
              <a:rPr lang="fr-FR" i="1" u="sng" dirty="0" smtClean="0"/>
              <a:t>Lancement</a:t>
            </a:r>
            <a:r>
              <a:rPr lang="fr-FR" i="1" dirty="0" smtClean="0"/>
              <a:t>: </a:t>
            </a:r>
            <a:r>
              <a:rPr lang="fr-FR" dirty="0" smtClean="0"/>
              <a:t>On veut marquer l’arrivée des smart phone comme utilisation personnelle. On investit alors beaucoup sur la publicité en ayant un investissement en communication élevé dû à l’innovation technologique.</a:t>
            </a:r>
          </a:p>
          <a:p>
            <a:r>
              <a:rPr lang="fr-FR" dirty="0" smtClean="0"/>
              <a:t> </a:t>
            </a:r>
            <a:r>
              <a:rPr lang="fr-FR" i="1" u="sng" dirty="0" smtClean="0"/>
              <a:t>Expansion</a:t>
            </a:r>
            <a:r>
              <a:rPr lang="fr-FR" i="1" dirty="0" smtClean="0"/>
              <a:t>: </a:t>
            </a:r>
            <a:r>
              <a:rPr lang="fr-FR" dirty="0" smtClean="0"/>
              <a:t>La concurrence se fais de plus en plus nombreuse. On reste toutefois dans du haut de gamme pour démarquer les </a:t>
            </a:r>
            <a:r>
              <a:rPr lang="fr-FR" dirty="0" err="1" smtClean="0"/>
              <a:t>smartphones</a:t>
            </a:r>
            <a:r>
              <a:rPr lang="fr-FR" dirty="0" smtClean="0"/>
              <a:t> des autre téléphones. Le prix varie peu sur le téléphone lui-même mais sur les forfaits le proposant.</a:t>
            </a:r>
            <a:endParaRPr lang="fr-FR" dirty="0"/>
          </a:p>
        </p:txBody>
      </p:sp>
      <p:pic>
        <p:nvPicPr>
          <p:cNvPr id="6" name="Image 5" descr="101006_bouygues_00.png"/>
          <p:cNvPicPr>
            <a:picLocks noChangeAspect="1"/>
          </p:cNvPicPr>
          <p:nvPr/>
        </p:nvPicPr>
        <p:blipFill>
          <a:blip r:embed="rId2" cstate="print"/>
          <a:stretch>
            <a:fillRect/>
          </a:stretch>
        </p:blipFill>
        <p:spPr>
          <a:xfrm>
            <a:off x="6084168" y="404664"/>
            <a:ext cx="3059832" cy="125555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Cycle de </a:t>
            </a:r>
            <a:r>
              <a:rPr lang="fr-FR" dirty="0" smtClean="0"/>
              <a:t>vie </a:t>
            </a:r>
            <a:r>
              <a:rPr lang="fr-FR" dirty="0" smtClean="0"/>
              <a:t>des </a:t>
            </a:r>
            <a:r>
              <a:rPr lang="fr-FR" dirty="0" smtClean="0"/>
              <a:t>produits</a:t>
            </a:r>
            <a:endParaRPr lang="fr-FR" dirty="0"/>
          </a:p>
        </p:txBody>
      </p:sp>
      <p:sp>
        <p:nvSpPr>
          <p:cNvPr id="5" name="Espace réservé du contenu 4"/>
          <p:cNvSpPr>
            <a:spLocks noGrp="1"/>
          </p:cNvSpPr>
          <p:nvPr>
            <p:ph idx="1"/>
          </p:nvPr>
        </p:nvSpPr>
        <p:spPr/>
        <p:txBody>
          <a:bodyPr>
            <a:normAutofit/>
          </a:bodyPr>
          <a:lstStyle/>
          <a:p>
            <a:r>
              <a:rPr lang="fr-FR" i="1" u="sng" dirty="0" smtClean="0"/>
              <a:t>Maturité</a:t>
            </a:r>
            <a:r>
              <a:rPr lang="fr-FR" i="1" dirty="0" smtClean="0"/>
              <a:t>: </a:t>
            </a:r>
            <a:r>
              <a:rPr lang="fr-FR" dirty="0" smtClean="0"/>
              <a:t>Les différents </a:t>
            </a:r>
            <a:r>
              <a:rPr lang="fr-FR" dirty="0" err="1" smtClean="0"/>
              <a:t>smartphones</a:t>
            </a:r>
            <a:r>
              <a:rPr lang="fr-FR" dirty="0" smtClean="0"/>
              <a:t> se démarquent en fonction de la marque et donc des ristournes et des qualités des connexions du fournisseurs (incluant aussi les « </a:t>
            </a:r>
            <a:r>
              <a:rPr lang="fr-FR" dirty="0" err="1" smtClean="0"/>
              <a:t>markets</a:t>
            </a:r>
            <a:r>
              <a:rPr lang="fr-FR" dirty="0" smtClean="0"/>
              <a:t> »). On reste toujours dans une bonne stratégie d’adaptation en fonction de la concurrence </a:t>
            </a:r>
          </a:p>
          <a:p>
            <a:r>
              <a:rPr lang="fr-FR" dirty="0" smtClean="0"/>
              <a:t> </a:t>
            </a:r>
            <a:r>
              <a:rPr lang="fr-FR" i="1" u="sng" dirty="0" smtClean="0"/>
              <a:t>Déclin</a:t>
            </a:r>
            <a:r>
              <a:rPr lang="fr-FR" i="1" dirty="0" smtClean="0"/>
              <a:t>: </a:t>
            </a:r>
            <a:r>
              <a:rPr lang="fr-FR" dirty="0" smtClean="0"/>
              <a:t>Certains téléphones se démarquent par une nouvelle technologie, on va alors désinvestir petit à petit dans les produit plus obsolètes pour valoriser les nouveaux et ainsi amener les clients vers la nouveauté.</a:t>
            </a:r>
            <a:endParaRPr lang="fr-FR" dirty="0"/>
          </a:p>
        </p:txBody>
      </p:sp>
      <p:pic>
        <p:nvPicPr>
          <p:cNvPr id="6" name="Image 5" descr="101006_bouygues_00.png"/>
          <p:cNvPicPr>
            <a:picLocks noChangeAspect="1"/>
          </p:cNvPicPr>
          <p:nvPr/>
        </p:nvPicPr>
        <p:blipFill>
          <a:blip r:embed="rId2" cstate="print"/>
          <a:stretch>
            <a:fillRect/>
          </a:stretch>
        </p:blipFill>
        <p:spPr>
          <a:xfrm>
            <a:off x="6084168" y="404664"/>
            <a:ext cx="3059832" cy="125555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Cycle de </a:t>
            </a:r>
            <a:r>
              <a:rPr lang="fr-FR" dirty="0" smtClean="0"/>
              <a:t>vie </a:t>
            </a:r>
            <a:r>
              <a:rPr lang="fr-FR" dirty="0" smtClean="0"/>
              <a:t>des </a:t>
            </a:r>
            <a:r>
              <a:rPr lang="fr-FR" dirty="0" smtClean="0"/>
              <a:t>produits</a:t>
            </a:r>
            <a:endParaRPr lang="fr-FR" dirty="0"/>
          </a:p>
        </p:txBody>
      </p:sp>
      <p:pic>
        <p:nvPicPr>
          <p:cNvPr id="6" name="Image 5" descr="101006_bouygues_00.png"/>
          <p:cNvPicPr>
            <a:picLocks noChangeAspect="1"/>
          </p:cNvPicPr>
          <p:nvPr/>
        </p:nvPicPr>
        <p:blipFill>
          <a:blip r:embed="rId2" cstate="print"/>
          <a:stretch>
            <a:fillRect/>
          </a:stretch>
        </p:blipFill>
        <p:spPr>
          <a:xfrm>
            <a:off x="6084168" y="404664"/>
            <a:ext cx="3059832" cy="1255554"/>
          </a:xfrm>
          <a:prstGeom prst="rect">
            <a:avLst/>
          </a:prstGeom>
        </p:spPr>
      </p:pic>
      <p:pic>
        <p:nvPicPr>
          <p:cNvPr id="7" name="Image 6" descr="Cycledevie.png"/>
          <p:cNvPicPr>
            <a:picLocks noChangeAspect="1"/>
          </p:cNvPicPr>
          <p:nvPr/>
        </p:nvPicPr>
        <p:blipFill>
          <a:blip r:embed="rId3" cstate="print"/>
          <a:stretch>
            <a:fillRect/>
          </a:stretch>
        </p:blipFill>
        <p:spPr>
          <a:xfrm>
            <a:off x="179512" y="1844824"/>
            <a:ext cx="8695239" cy="4742857"/>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248</TotalTime>
  <Words>698</Words>
  <Application>Microsoft Office PowerPoint</Application>
  <PresentationFormat>Affichage à l'écran (4:3)</PresentationFormat>
  <Paragraphs>61</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Débit</vt:lpstr>
      <vt:lpstr>BOUYGUES</vt:lpstr>
      <vt:lpstr>Analyse général du groupe</vt:lpstr>
      <vt:lpstr>Matrice A.D. Little</vt:lpstr>
      <vt:lpstr>Matrice A.D. Little</vt:lpstr>
      <vt:lpstr>Analyse PEST(EL) de TF1</vt:lpstr>
      <vt:lpstr>Analyse PEST(EL) de TF1</vt:lpstr>
      <vt:lpstr>Analyse PEST(EL) de TF1</vt:lpstr>
      <vt:lpstr>Analyse PEST(EL) de TF1</vt:lpstr>
      <vt:lpstr>Analyse PEST(EL) de TF1</vt:lpstr>
      <vt:lpstr>Cycle de vie des produits</vt:lpstr>
      <vt:lpstr>Cycle de vie des produits</vt:lpstr>
      <vt:lpstr>Cycle de vie des produits</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BOUYGUES</dc:title>
  <dc:creator>Fab</dc:creator>
  <cp:lastModifiedBy>Fab</cp:lastModifiedBy>
  <cp:revision>36</cp:revision>
  <dcterms:created xsi:type="dcterms:W3CDTF">2011-02-27T15:52:27Z</dcterms:created>
  <dcterms:modified xsi:type="dcterms:W3CDTF">2011-02-28T16:46:23Z</dcterms:modified>
</cp:coreProperties>
</file>